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5"/>
  </p:notesMasterIdLst>
  <p:sldIdLst>
    <p:sldId id="256" r:id="rId5"/>
    <p:sldId id="257" r:id="rId6"/>
    <p:sldId id="260" r:id="rId7"/>
    <p:sldId id="286" r:id="rId8"/>
    <p:sldId id="280" r:id="rId9"/>
    <p:sldId id="283" r:id="rId10"/>
    <p:sldId id="282" r:id="rId11"/>
    <p:sldId id="281" r:id="rId12"/>
    <p:sldId id="277" r:id="rId13"/>
    <p:sldId id="27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A7E0"/>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69"/>
    <p:restoredTop sz="83333"/>
  </p:normalViewPr>
  <p:slideViewPr>
    <p:cSldViewPr snapToGrid="0" snapToObjects="1">
      <p:cViewPr varScale="1">
        <p:scale>
          <a:sx n="60" d="100"/>
          <a:sy n="60" d="100"/>
        </p:scale>
        <p:origin x="1152"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Purcell" userId="63a8ec87-d6be-4446-b9e6-222d5ad8c2bd" providerId="ADAL" clId="{81C90EEE-79D0-480E-9546-D10325C688F4}"/>
    <pc:docChg chg="custSel modSld">
      <pc:chgData name="Chloe Purcell" userId="63a8ec87-d6be-4446-b9e6-222d5ad8c2bd" providerId="ADAL" clId="{81C90EEE-79D0-480E-9546-D10325C688F4}" dt="2020-11-12T08:45:18.566" v="3" actId="27636"/>
      <pc:docMkLst>
        <pc:docMk/>
      </pc:docMkLst>
      <pc:sldChg chg="modNotesTx">
        <pc:chgData name="Chloe Purcell" userId="63a8ec87-d6be-4446-b9e6-222d5ad8c2bd" providerId="ADAL" clId="{81C90EEE-79D0-480E-9546-D10325C688F4}" dt="2020-11-12T08:45:08.960" v="1" actId="20577"/>
        <pc:sldMkLst>
          <pc:docMk/>
          <pc:sldMk cId="2278683900" sldId="256"/>
        </pc:sldMkLst>
      </pc:sldChg>
      <pc:sldChg chg="modSp mod">
        <pc:chgData name="Chloe Purcell" userId="63a8ec87-d6be-4446-b9e6-222d5ad8c2bd" providerId="ADAL" clId="{81C90EEE-79D0-480E-9546-D10325C688F4}" dt="2020-11-12T08:45:18.566" v="3" actId="27636"/>
        <pc:sldMkLst>
          <pc:docMk/>
          <pc:sldMk cId="433346371" sldId="286"/>
        </pc:sldMkLst>
        <pc:spChg chg="mod">
          <ac:chgData name="Chloe Purcell" userId="63a8ec87-d6be-4446-b9e6-222d5ad8c2bd" providerId="ADAL" clId="{81C90EEE-79D0-480E-9546-D10325C688F4}" dt="2020-11-12T08:45:18.566" v="3" actId="27636"/>
          <ac:spMkLst>
            <pc:docMk/>
            <pc:sldMk cId="433346371" sldId="286"/>
            <ac:spMk id="7" creationId="{95646A29-192D-D646-BDCC-AA040ED24CA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11/12/2020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https://youtu.be/sQ-8b4tjv-w</a:t>
            </a:r>
          </a:p>
          <a:p>
            <a:r>
              <a:rPr lang="en-GB" dirty="0"/>
              <a:t>Please 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3. Spotting Signs of Manipulation</a:t>
            </a:r>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2541201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1202589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4. Key events of story that lead to slippery slope Rob and Tyrone find themselves on. Needs to be cut up and mixed before the lesson. </a:t>
            </a: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392638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84646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explanation to launch into activity four</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900004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5. Signs of Exploitation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dirty="0">
              <a:solidFill>
                <a:schemeClr val="tx1"/>
              </a:solidFill>
              <a:effectLst/>
              <a:latin typeface="+mn-lt"/>
              <a:ea typeface="+mn-ea"/>
              <a:cs typeface="+mn-cs"/>
            </a:endParaRPr>
          </a:p>
          <a:p>
            <a:pPr rtl="0"/>
            <a:r>
              <a:rPr lang="en-GB" sz="1200" b="1" i="0" u="none" strike="noStrike" kern="1200" dirty="0">
                <a:solidFill>
                  <a:schemeClr val="tx1"/>
                </a:solidFill>
                <a:effectLst/>
                <a:latin typeface="+mn-lt"/>
                <a:ea typeface="+mn-ea"/>
                <a:cs typeface="+mn-cs"/>
              </a:rPr>
              <a:t>Extension Activity - When to Act</a:t>
            </a:r>
            <a:endParaRPr lang="en-GB" b="0" dirty="0">
              <a:effectLst/>
            </a:endParaRPr>
          </a:p>
          <a:p>
            <a:pPr rtl="0"/>
            <a:r>
              <a:rPr lang="en-GB" sz="1200" b="0" i="0" u="none" strike="noStrike" kern="1200" dirty="0">
                <a:solidFill>
                  <a:schemeClr val="tx1"/>
                </a:solidFill>
                <a:effectLst/>
                <a:latin typeface="+mn-lt"/>
                <a:ea typeface="+mn-ea"/>
                <a:cs typeface="+mn-cs"/>
              </a:rPr>
              <a:t>When working with the four scenarios decide whether it is serious enough that you need to alert any trusted adult immediately (there and then) or is serious but can wait until you find a specific adult you trust (for example, your tutor the next morning or your Head of Year at the end of the day).</a:t>
            </a:r>
          </a:p>
          <a:p>
            <a:pPr rtl="0"/>
            <a:endParaRPr lang="en-GB" sz="1200" b="0" i="0" u="none" strike="noStrike" kern="1200" dirty="0">
              <a:solidFill>
                <a:schemeClr val="tx1"/>
              </a:solidFill>
              <a:effectLst/>
              <a:latin typeface="+mn-lt"/>
              <a:ea typeface="+mn-ea"/>
              <a:cs typeface="+mn-cs"/>
            </a:endParaRPr>
          </a:p>
          <a:p>
            <a:pPr rtl="0"/>
            <a:r>
              <a:rPr lang="en-GB" sz="1200" b="1" i="0" u="none" strike="noStrike" kern="1200" dirty="0">
                <a:solidFill>
                  <a:schemeClr val="tx1"/>
                </a:solidFill>
                <a:effectLst/>
                <a:latin typeface="+mn-lt"/>
                <a:ea typeface="+mn-ea"/>
                <a:cs typeface="+mn-cs"/>
              </a:rPr>
              <a:t>Note: </a:t>
            </a:r>
            <a:r>
              <a:rPr lang="en-GB" sz="1200" b="0" i="0" u="none" strike="noStrike" kern="1200" dirty="0">
                <a:solidFill>
                  <a:schemeClr val="tx1"/>
                </a:solidFill>
                <a:effectLst/>
                <a:latin typeface="+mn-lt"/>
                <a:ea typeface="+mn-ea"/>
                <a:cs typeface="+mn-cs"/>
              </a:rPr>
              <a:t>How to raise concerns is covered at the start of Lesson Three but you may choose to teach the activities Signs of Exploitation and Raising Concerns together.</a:t>
            </a:r>
            <a:endParaRPr lang="en-GB" b="0" dirty="0">
              <a:effectLst/>
            </a:endParaRPr>
          </a:p>
          <a:p>
            <a:br>
              <a:rPr lang="en-GB" dirty="0"/>
            </a:br>
            <a:endParaRPr lang="en-US" dirty="0"/>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3570726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11/12/2020</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11/12/2020</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safeproject.org.uk/"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Exploitation</a:t>
            </a:r>
            <a:br>
              <a:rPr lang="en-US" sz="5400" dirty="0">
                <a:solidFill>
                  <a:srgbClr val="FFFFFF"/>
                </a:solidFill>
              </a:rPr>
            </a:br>
            <a:r>
              <a:rPr lang="en-US" sz="5400" dirty="0">
                <a:solidFill>
                  <a:srgbClr val="FFFFFF"/>
                </a:solidFill>
              </a:rPr>
              <a:t>Rob and Tyrone – Lesson Two</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5" name="Picture 4" descr="A picture containing girl, holding, person, table&#10;&#10;Description automatically generated">
            <a:extLst>
              <a:ext uri="{FF2B5EF4-FFF2-40B4-BE49-F238E27FC236}">
                <a16:creationId xmlns:a16="http://schemas.microsoft.com/office/drawing/2014/main" id="{BFA6F7C4-6995-0A4C-BC5F-3E4B0AC1145F}"/>
              </a:ext>
            </a:extLst>
          </p:cNvPr>
          <p:cNvPicPr>
            <a:picLocks noChangeAspect="1"/>
          </p:cNvPicPr>
          <p:nvPr/>
        </p:nvPicPr>
        <p:blipFill>
          <a:blip r:embed="rId5"/>
          <a:stretch>
            <a:fillRect/>
          </a:stretch>
        </p:blipFill>
        <p:spPr>
          <a:xfrm>
            <a:off x="6129089" y="436850"/>
            <a:ext cx="5650457" cy="31697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175833" y="228600"/>
            <a:ext cx="7900265" cy="6351159"/>
          </a:xfrm>
        </p:spPr>
        <p:txBody>
          <a:bodyPr anchor="ctr">
            <a:noAutofit/>
          </a:bodyPr>
          <a:lstStyle/>
          <a:p>
            <a:pPr marL="0" indent="0">
              <a:buNone/>
            </a:pPr>
            <a:endParaRPr lang="en-GB" sz="3200" dirty="0"/>
          </a:p>
          <a:p>
            <a:pPr marL="0" indent="0">
              <a:buNone/>
            </a:pPr>
            <a:r>
              <a:rPr lang="en-GB" sz="2000" dirty="0"/>
              <a:t>Remember, If you or anyone you know are affected by the issues we discuss today, remember that there are many people in school who can support you.</a:t>
            </a:r>
          </a:p>
          <a:p>
            <a:pPr marL="0" indent="0">
              <a:buNone/>
            </a:pPr>
            <a:endParaRPr lang="en-GB" sz="2000" dirty="0"/>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endParaRPr lang="en-GB" sz="2000" dirty="0"/>
          </a:p>
          <a:p>
            <a:pPr marL="0" indent="0">
              <a:buNone/>
            </a:pPr>
            <a:r>
              <a:rPr lang="en-GB" sz="2000" dirty="0"/>
              <a:t>There are also organisations outside of school that you can go to:</a:t>
            </a:r>
            <a:endParaRPr lang="en-GB" sz="2000" b="0" dirty="0">
              <a:effectLst/>
            </a:endParaRPr>
          </a:p>
          <a:p>
            <a:r>
              <a:rPr lang="en-GB" sz="2000" dirty="0"/>
              <a:t>SAFE! </a:t>
            </a:r>
            <a:r>
              <a:rPr lang="en-GB" sz="2000" u="sng" dirty="0">
                <a:solidFill>
                  <a:srgbClr val="18A7E0"/>
                </a:solidFill>
                <a:hlinkClick r:id="rId3">
                  <a:extLst>
                    <a:ext uri="{A12FA001-AC4F-418D-AE19-62706E023703}">
                      <ahyp:hlinkClr xmlns:ahyp="http://schemas.microsoft.com/office/drawing/2018/hyperlinkcolor" val="tx"/>
                    </a:ext>
                  </a:extLst>
                </a:hlinkClick>
              </a:rPr>
              <a:t>https://www.safeproject.org.uk</a:t>
            </a:r>
            <a:r>
              <a:rPr lang="en-GB" sz="2000" b="1" dirty="0">
                <a:solidFill>
                  <a:srgbClr val="18A7E0"/>
                </a:solidFill>
              </a:rPr>
              <a:t> </a:t>
            </a:r>
            <a:endParaRPr lang="en-GB" sz="2000" dirty="0">
              <a:solidFill>
                <a:srgbClr val="18A7E0"/>
              </a:solidFill>
            </a:endParaRPr>
          </a:p>
          <a:p>
            <a:r>
              <a:rPr lang="en-US" sz="2000" dirty="0"/>
              <a:t>Childline: </a:t>
            </a:r>
            <a:r>
              <a:rPr lang="en-US" sz="2000" u="sng" dirty="0">
                <a:solidFill>
                  <a:srgbClr val="18A7E0"/>
                </a:solidFill>
              </a:rPr>
              <a:t>https://</a:t>
            </a:r>
            <a:r>
              <a:rPr lang="en-US" sz="2000" u="sng" dirty="0" err="1">
                <a:solidFill>
                  <a:srgbClr val="18A7E0"/>
                </a:solidFill>
              </a:rPr>
              <a:t>www.childline.org.uk</a:t>
            </a:r>
            <a:r>
              <a:rPr lang="en-US" sz="2000" u="sng" dirty="0">
                <a:solidFill>
                  <a:srgbClr val="18A7E0"/>
                </a:solidFill>
              </a:rPr>
              <a:t>/ </a:t>
            </a:r>
            <a:r>
              <a:rPr lang="en-US" sz="2000" dirty="0"/>
              <a:t>0800 1111 </a:t>
            </a:r>
          </a:p>
          <a:p>
            <a:r>
              <a:rPr lang="en-US" sz="2000" dirty="0"/>
              <a:t>Step Out @ </a:t>
            </a:r>
            <a:r>
              <a:rPr lang="en-US" sz="2000" dirty="0" err="1"/>
              <a:t>Donnington</a:t>
            </a:r>
            <a:r>
              <a:rPr lang="en-US" sz="2000" dirty="0"/>
              <a:t> Doorstep: </a:t>
            </a:r>
            <a:r>
              <a:rPr lang="en-US" sz="2000" u="sng" dirty="0">
                <a:solidFill>
                  <a:srgbClr val="18A7E0"/>
                </a:solidFill>
              </a:rPr>
              <a:t>http://</a:t>
            </a:r>
            <a:r>
              <a:rPr lang="en-US" sz="2000" u="sng" dirty="0" err="1">
                <a:solidFill>
                  <a:srgbClr val="18A7E0"/>
                </a:solidFill>
              </a:rPr>
              <a:t>www.donnington-doorstep.org.uk</a:t>
            </a:r>
            <a:r>
              <a:rPr lang="en-US" sz="2000" u="sng" dirty="0">
                <a:solidFill>
                  <a:srgbClr val="18A7E0"/>
                </a:solidFill>
              </a:rPr>
              <a:t>/step-out/about-step-out </a:t>
            </a:r>
          </a:p>
          <a:p>
            <a:r>
              <a:rPr lang="en-US" sz="2000" dirty="0"/>
              <a:t>What to do if you suspect someone in your community is a victim of cuckooing/exploitation:</a:t>
            </a:r>
          </a:p>
          <a:p>
            <a:pPr lvl="1"/>
            <a:r>
              <a:rPr lang="en-US" sz="2000" dirty="0"/>
              <a:t>Call the police on 101 (However, if you or your friends are ever in immediate danger the safest thing to do is call 999)</a:t>
            </a:r>
          </a:p>
          <a:p>
            <a:pPr lvl="1"/>
            <a:r>
              <a:rPr lang="en-US" sz="2000" dirty="0"/>
              <a:t>Make an anonymous report to </a:t>
            </a:r>
            <a:r>
              <a:rPr lang="en-US" sz="2000" dirty="0" err="1"/>
              <a:t>Crimestoppers</a:t>
            </a:r>
            <a:r>
              <a:rPr lang="en-US" sz="2000" dirty="0"/>
              <a:t> using either 0800 555 111 or the form online at </a:t>
            </a:r>
            <a:r>
              <a:rPr lang="en-US" sz="2000" u="sng" dirty="0">
                <a:solidFill>
                  <a:srgbClr val="18A7E0"/>
                </a:solidFill>
              </a:rPr>
              <a:t>https://</a:t>
            </a:r>
            <a:r>
              <a:rPr lang="en-US" sz="2000" u="sng" dirty="0" err="1">
                <a:solidFill>
                  <a:srgbClr val="18A7E0"/>
                </a:solidFill>
              </a:rPr>
              <a:t>crimestoppers-uk.org</a:t>
            </a:r>
            <a:r>
              <a:rPr lang="en-US" sz="2000" u="sng" dirty="0">
                <a:solidFill>
                  <a:srgbClr val="18A7E0"/>
                </a:solidFill>
              </a:rPr>
              <a:t>/give-information </a:t>
            </a:r>
          </a:p>
          <a:p>
            <a:endParaRPr lang="en-GB" sz="2400" b="0" dirty="0">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4"/>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2020. </a:t>
              </a:r>
              <a:endParaRPr lang="en-GB" dirty="0">
                <a:latin typeface="Times New Roman" panose="02020603050405020304" pitchFamily="18" charset="0"/>
                <a:ea typeface="Times New Roman" panose="02020603050405020304" pitchFamily="18" charset="0"/>
              </a:endParaRPr>
            </a:p>
          </p:txBody>
        </p:sp>
      </p:grpSp>
      <p:sp>
        <p:nvSpPr>
          <p:cNvPr id="2" name="Rectangle 2">
            <a:extLst>
              <a:ext uri="{FF2B5EF4-FFF2-40B4-BE49-F238E27FC236}">
                <a16:creationId xmlns:a16="http://schemas.microsoft.com/office/drawing/2014/main" id="{F2F8FC3A-E271-2445-ADE3-FF584B1AD53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AutoShape 1">
            <a:extLst>
              <a:ext uri="{FF2B5EF4-FFF2-40B4-BE49-F238E27FC236}">
                <a16:creationId xmlns:a16="http://schemas.microsoft.com/office/drawing/2014/main" id="{4D163E48-CF91-0443-BD3D-3FABA7A318FF}"/>
              </a:ext>
            </a:extLst>
          </p:cNvPr>
          <p:cNvSpPr>
            <a:spLocks noChangeAspect="1" noChangeArrowheads="1"/>
          </p:cNvSpPr>
          <p:nvPr/>
        </p:nvSpPr>
        <p:spPr bwMode="auto">
          <a:xfrm>
            <a:off x="0" y="4572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4">
            <a:extLst>
              <a:ext uri="{FF2B5EF4-FFF2-40B4-BE49-F238E27FC236}">
                <a16:creationId xmlns:a16="http://schemas.microsoft.com/office/drawing/2014/main" id="{BE4C0CB9-5003-EE4E-9FFB-C6A95FCE1E06}"/>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AutoShape 3">
            <a:extLst>
              <a:ext uri="{FF2B5EF4-FFF2-40B4-BE49-F238E27FC236}">
                <a16:creationId xmlns:a16="http://schemas.microsoft.com/office/drawing/2014/main" id="{28734781-9C57-0640-8047-90C45560A8AE}"/>
              </a:ext>
            </a:extLst>
          </p:cNvPr>
          <p:cNvSpPr>
            <a:spLocks noChangeAspect="1" noChangeArrowheads="1"/>
          </p:cNvSpPr>
          <p:nvPr/>
        </p:nvSpPr>
        <p:spPr bwMode="auto">
          <a:xfrm>
            <a:off x="152400" y="6096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0001" y="437758"/>
            <a:ext cx="4059935" cy="5056182"/>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699818" y="1723407"/>
            <a:ext cx="6848715" cy="2484884"/>
          </a:xfrm>
        </p:spPr>
        <p:txBody>
          <a:bodyPr anchor="ctr">
            <a:normAutofit/>
          </a:bodyPr>
          <a:lstStyle/>
          <a:p>
            <a:pPr marL="0" indent="0" algn="ctr">
              <a:buNone/>
            </a:pPr>
            <a:r>
              <a:rPr lang="en-GB" sz="3600" dirty="0"/>
              <a:t>We are going to be focusing on how to recognise exploitation and how to support yourself and others.</a:t>
            </a:r>
            <a:endParaRPr lang="en-GB" sz="2000" b="0" dirty="0">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429348"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AABAE54-DB35-214C-BB35-FB23BB41DE44}"/>
              </a:ext>
            </a:extLst>
          </p:cNvPr>
          <p:cNvPicPr>
            <a:picLocks noGrp="1" noChangeAspect="1"/>
          </p:cNvPicPr>
          <p:nvPr>
            <p:ph idx="1"/>
          </p:nvPr>
        </p:nvPicPr>
        <p:blipFill>
          <a:blip r:embed="rId3"/>
          <a:srcRect l="6703" r="6703"/>
          <a:stretch/>
        </p:blipFill>
        <p:spPr>
          <a:xfrm>
            <a:off x="20" y="1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pic>
        <p:nvPicPr>
          <p:cNvPr id="20" name="Content Placeholder 4">
            <a:extLst>
              <a:ext uri="{FF2B5EF4-FFF2-40B4-BE49-F238E27FC236}">
                <a16:creationId xmlns:a16="http://schemas.microsoft.com/office/drawing/2014/main" id="{EE571782-FB6D-B64E-AE0C-72ED82297F8C}"/>
              </a:ext>
            </a:extLst>
          </p:cNvPr>
          <p:cNvPicPr>
            <a:picLocks noChangeAspect="1"/>
          </p:cNvPicPr>
          <p:nvPr/>
        </p:nvPicPr>
        <p:blipFill>
          <a:blip r:embed="rId4"/>
          <a:srcRect t="8082" b="8082"/>
          <a:stretch/>
        </p:blipFill>
        <p:spPr>
          <a:xfrm>
            <a:off x="532559" y="4360754"/>
            <a:ext cx="5414116" cy="2553582"/>
          </a:xfrm>
          <a:custGeom>
            <a:avLst/>
            <a:gdLst/>
            <a:ahLst/>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pic>
      <p:sp>
        <p:nvSpPr>
          <p:cNvPr id="6" name="Title 1">
            <a:extLst>
              <a:ext uri="{FF2B5EF4-FFF2-40B4-BE49-F238E27FC236}">
                <a16:creationId xmlns:a16="http://schemas.microsoft.com/office/drawing/2014/main" id="{25215A8C-C825-2147-AC52-89A4FA36037C}"/>
              </a:ext>
            </a:extLst>
          </p:cNvPr>
          <p:cNvSpPr>
            <a:spLocks noGrp="1"/>
          </p:cNvSpPr>
          <p:nvPr>
            <p:ph type="title"/>
          </p:nvPr>
        </p:nvSpPr>
        <p:spPr>
          <a:xfrm>
            <a:off x="6105136" y="446049"/>
            <a:ext cx="4803636" cy="1311664"/>
          </a:xfrm>
        </p:spPr>
        <p:txBody>
          <a:bodyPr vert="horz" lIns="91440" tIns="45720" rIns="91440" bIns="45720" rtlCol="0">
            <a:normAutofit/>
          </a:bodyPr>
          <a:lstStyle/>
          <a:p>
            <a:r>
              <a:rPr lang="en-US" b="1" dirty="0">
                <a:solidFill>
                  <a:srgbClr val="18A7E0"/>
                </a:solidFill>
                <a:latin typeface="+mn-lt"/>
              </a:rPr>
              <a:t>Activity One</a:t>
            </a:r>
          </a:p>
        </p:txBody>
      </p:sp>
      <p:sp>
        <p:nvSpPr>
          <p:cNvPr id="7" name="Content Placeholder 2">
            <a:extLst>
              <a:ext uri="{FF2B5EF4-FFF2-40B4-BE49-F238E27FC236}">
                <a16:creationId xmlns:a16="http://schemas.microsoft.com/office/drawing/2014/main" id="{95646A29-192D-D646-BDCC-AA040ED24CAF}"/>
              </a:ext>
            </a:extLst>
          </p:cNvPr>
          <p:cNvSpPr txBox="1">
            <a:spLocks/>
          </p:cNvSpPr>
          <p:nvPr/>
        </p:nvSpPr>
        <p:spPr>
          <a:xfrm>
            <a:off x="6105136" y="1757713"/>
            <a:ext cx="5813502" cy="4191736"/>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solidFill>
                  <a:srgbClr val="000000"/>
                </a:solidFill>
              </a:rPr>
              <a:t>Re-read the handout ‘</a:t>
            </a:r>
            <a:r>
              <a:rPr lang="en-GB" sz="3200" b="1" dirty="0">
                <a:solidFill>
                  <a:srgbClr val="18A7E0"/>
                </a:solidFill>
              </a:rPr>
              <a:t>Spotting Signs of Manipulation</a:t>
            </a:r>
            <a:r>
              <a:rPr lang="en-US" sz="3200" dirty="0">
                <a:solidFill>
                  <a:srgbClr val="000000"/>
                </a:solidFill>
              </a:rPr>
              <a:t>’ to refresh your memory of last lesson.</a:t>
            </a:r>
          </a:p>
          <a:p>
            <a:pPr marL="0" indent="0">
              <a:buFont typeface="Arial" panose="020B0604020202020204" pitchFamily="34" charset="0"/>
              <a:buNone/>
            </a:pPr>
            <a:endParaRPr lang="en-US" sz="3200" dirty="0">
              <a:solidFill>
                <a:srgbClr val="000000"/>
              </a:solidFill>
            </a:endParaRPr>
          </a:p>
          <a:p>
            <a:pPr marL="0" indent="0">
              <a:buFont typeface="Arial" panose="020B0604020202020204" pitchFamily="34" charset="0"/>
              <a:buNone/>
            </a:pPr>
            <a:r>
              <a:rPr lang="en-US" sz="3200" dirty="0">
                <a:solidFill>
                  <a:srgbClr val="000000"/>
                </a:solidFill>
              </a:rPr>
              <a:t>We will now re-watch the video to show Rob and Tyrone’s experiences. </a:t>
            </a:r>
          </a:p>
          <a:p>
            <a:pPr marL="0" indent="0">
              <a:buFont typeface="Arial" panose="020B0604020202020204" pitchFamily="34" charset="0"/>
              <a:buNone/>
            </a:pPr>
            <a:endParaRPr lang="en-US" sz="3200" dirty="0">
              <a:solidFill>
                <a:srgbClr val="000000"/>
              </a:solidFill>
            </a:endParaRPr>
          </a:p>
          <a:p>
            <a:pPr marL="0" indent="0">
              <a:buFont typeface="Arial" panose="020B0604020202020204" pitchFamily="34" charset="0"/>
              <a:buNone/>
            </a:pPr>
            <a:r>
              <a:rPr lang="en-US" sz="3000" dirty="0">
                <a:solidFill>
                  <a:srgbClr val="18A7E0"/>
                </a:solidFill>
              </a:rPr>
              <a:t>https://youtu.be/sQ-8b4tjv-w</a:t>
            </a:r>
          </a:p>
        </p:txBody>
      </p:sp>
      <p:pic>
        <p:nvPicPr>
          <p:cNvPr id="8" name="Picture 7" descr="A picture containing clock&#10;&#10;Description automatically generated">
            <a:extLst>
              <a:ext uri="{FF2B5EF4-FFF2-40B4-BE49-F238E27FC236}">
                <a16:creationId xmlns:a16="http://schemas.microsoft.com/office/drawing/2014/main" id="{30365562-DEFE-3340-B548-2F36D16203EB}"/>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29000"/>
            </a:schemeClr>
          </a:solidFill>
        </p:spPr>
      </p:pic>
    </p:spTree>
    <p:extLst>
      <p:ext uri="{BB962C8B-B14F-4D97-AF65-F5344CB8AC3E}">
        <p14:creationId xmlns:p14="http://schemas.microsoft.com/office/powerpoint/2010/main" val="433346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cartoon of a person&#10;&#10;Description automatically generated">
            <a:extLst>
              <a:ext uri="{FF2B5EF4-FFF2-40B4-BE49-F238E27FC236}">
                <a16:creationId xmlns:a16="http://schemas.microsoft.com/office/drawing/2014/main" id="{31C62397-0807-CA44-8F2E-307C432193C8}"/>
              </a:ext>
            </a:extLst>
          </p:cNvPr>
          <p:cNvPicPr>
            <a:picLocks noChangeAspect="1"/>
          </p:cNvPicPr>
          <p:nvPr/>
        </p:nvPicPr>
        <p:blipFill rotWithShape="1">
          <a:blip r:embed="rId3"/>
          <a:srcRect l="6819" t="6484" r="26690" b="-1"/>
          <a:stretch/>
        </p:blipFill>
        <p:spPr>
          <a:xfrm>
            <a:off x="3641911" y="10"/>
            <a:ext cx="8668512" cy="6857990"/>
          </a:xfrm>
          <a:prstGeom prst="rect">
            <a:avLst/>
          </a:prstGeom>
        </p:spPr>
      </p:pic>
      <p:sp>
        <p:nvSpPr>
          <p:cNvPr id="52" name="Rectangle 51">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6" name="Rectangle 5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659D6D15-15B3-5A42-893D-068FFFCF272D}"/>
              </a:ext>
            </a:extLst>
          </p:cNvPr>
          <p:cNvSpPr/>
          <p:nvPr/>
        </p:nvSpPr>
        <p:spPr>
          <a:xfrm>
            <a:off x="314796" y="36598"/>
            <a:ext cx="3651278" cy="2617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rgbClr val="18A7E0"/>
                </a:solidFill>
              </a:rPr>
              <a:t>Slippery Slope</a:t>
            </a:r>
          </a:p>
          <a:p>
            <a:endParaRPr lang="en-US" sz="4400" b="1" dirty="0">
              <a:solidFill>
                <a:srgbClr val="18A7E0"/>
              </a:solidFill>
            </a:endParaRPr>
          </a:p>
        </p:txBody>
      </p:sp>
      <p:pic>
        <p:nvPicPr>
          <p:cNvPr id="27" name="Picture 26" descr="A picture containing clock&#10;&#10;Description automatically generated">
            <a:extLst>
              <a:ext uri="{FF2B5EF4-FFF2-40B4-BE49-F238E27FC236}">
                <a16:creationId xmlns:a16="http://schemas.microsoft.com/office/drawing/2014/main" id="{84F42BF0-5389-024E-ABB2-9301A7EAAA21}"/>
              </a:ext>
            </a:extLst>
          </p:cNvPr>
          <p:cNvPicPr>
            <a:picLocks noChangeAspect="1"/>
          </p:cNvPicPr>
          <p:nvPr/>
        </p:nvPicPr>
        <p:blipFill>
          <a:blip r:embed="rId4"/>
          <a:stretch>
            <a:fillRect/>
          </a:stretch>
        </p:blipFill>
        <p:spPr>
          <a:xfrm>
            <a:off x="9713097" y="6207539"/>
            <a:ext cx="2597326" cy="650461"/>
          </a:xfrm>
          <a:prstGeom prst="rect">
            <a:avLst/>
          </a:prstGeom>
          <a:solidFill>
            <a:schemeClr val="bg1">
              <a:alpha val="29000"/>
            </a:schemeClr>
          </a:solidFill>
        </p:spPr>
      </p:pic>
      <p:sp>
        <p:nvSpPr>
          <p:cNvPr id="21" name="Content Placeholder 2">
            <a:extLst>
              <a:ext uri="{FF2B5EF4-FFF2-40B4-BE49-F238E27FC236}">
                <a16:creationId xmlns:a16="http://schemas.microsoft.com/office/drawing/2014/main" id="{C746C085-E77A-3C43-B1E0-632CE80963BF}"/>
              </a:ext>
            </a:extLst>
          </p:cNvPr>
          <p:cNvSpPr>
            <a:spLocks noGrp="1"/>
          </p:cNvSpPr>
          <p:nvPr>
            <p:ph idx="1"/>
          </p:nvPr>
        </p:nvSpPr>
        <p:spPr>
          <a:xfrm>
            <a:off x="271782" y="1723622"/>
            <a:ext cx="8434895" cy="4483917"/>
          </a:xfrm>
          <a:solidFill>
            <a:schemeClr val="bg1">
              <a:alpha val="0"/>
            </a:schemeClr>
          </a:solidFill>
        </p:spPr>
        <p:txBody>
          <a:bodyPr vert="horz" lIns="91440" tIns="45720" rIns="91440" bIns="45720" rtlCol="0" anchor="t">
            <a:normAutofit fontScale="92500" lnSpcReduction="10000"/>
          </a:bodyPr>
          <a:lstStyle/>
          <a:p>
            <a:pPr marL="0" indent="0">
              <a:buNone/>
            </a:pPr>
            <a:r>
              <a:rPr lang="en-US" sz="2400" dirty="0"/>
              <a:t>We are going to focus on how Paul escalates his manipulation and how Rob and Tyrone find themselves on a ‘</a:t>
            </a:r>
            <a:r>
              <a:rPr lang="en-US" sz="2400" b="1" dirty="0">
                <a:solidFill>
                  <a:srgbClr val="18A7E0"/>
                </a:solidFill>
              </a:rPr>
              <a:t>slippery slope’</a:t>
            </a:r>
            <a:r>
              <a:rPr lang="en-US" sz="2400" dirty="0"/>
              <a:t>. </a:t>
            </a:r>
            <a:endParaRPr lang="en-GB" sz="2400" dirty="0"/>
          </a:p>
          <a:p>
            <a:pPr marL="0" indent="0">
              <a:buNone/>
            </a:pPr>
            <a:endParaRPr lang="en-US" sz="1400" dirty="0"/>
          </a:p>
          <a:p>
            <a:pPr marL="0" indent="0">
              <a:buNone/>
            </a:pPr>
            <a:r>
              <a:rPr lang="en-GB" sz="2500" dirty="0"/>
              <a:t>Manipulators often use what is called the </a:t>
            </a:r>
            <a:r>
              <a:rPr lang="en-GB" sz="2500" b="1" dirty="0">
                <a:solidFill>
                  <a:srgbClr val="18A7E0"/>
                </a:solidFill>
              </a:rPr>
              <a:t>foot-in-the-door</a:t>
            </a:r>
            <a:r>
              <a:rPr lang="en-GB" sz="2500" dirty="0"/>
              <a:t> approach, this is a psychological technique.</a:t>
            </a:r>
          </a:p>
          <a:p>
            <a:pPr marL="0" indent="0">
              <a:buNone/>
            </a:pPr>
            <a:endParaRPr lang="en-GB" sz="2500" dirty="0"/>
          </a:p>
          <a:p>
            <a:pPr marL="0" indent="0">
              <a:buNone/>
            </a:pPr>
            <a:r>
              <a:rPr lang="en-GB" sz="2500" dirty="0"/>
              <a:t>It </a:t>
            </a:r>
            <a:r>
              <a:rPr lang="en-GB" sz="2500" b="1" dirty="0">
                <a:solidFill>
                  <a:srgbClr val="18A7E0"/>
                </a:solidFill>
              </a:rPr>
              <a:t>starts with small, reasonable requests </a:t>
            </a:r>
            <a:r>
              <a:rPr lang="en-GB" sz="2500" dirty="0"/>
              <a:t>that others agree to, before </a:t>
            </a:r>
            <a:r>
              <a:rPr lang="en-GB" sz="2500" b="1" dirty="0">
                <a:solidFill>
                  <a:srgbClr val="18A7E0"/>
                </a:solidFill>
              </a:rPr>
              <a:t>moving on to more and more unreasonable demands </a:t>
            </a:r>
            <a:r>
              <a:rPr lang="en-GB" sz="2500" dirty="0"/>
              <a:t>that </a:t>
            </a:r>
            <a:r>
              <a:rPr lang="en-GB" sz="2500" b="1" dirty="0">
                <a:solidFill>
                  <a:srgbClr val="18A7E0"/>
                </a:solidFill>
              </a:rPr>
              <a:t>people feel they cannot say no to</a:t>
            </a:r>
            <a:r>
              <a:rPr lang="en-GB" sz="2500" dirty="0"/>
              <a:t> because they have already agreed to so many smaller requests.</a:t>
            </a:r>
          </a:p>
          <a:p>
            <a:pPr marL="0" indent="0">
              <a:buNone/>
            </a:pPr>
            <a:endParaRPr lang="en-GB" sz="2500" dirty="0"/>
          </a:p>
          <a:p>
            <a:pPr marL="0" indent="0">
              <a:buNone/>
            </a:pPr>
            <a:r>
              <a:rPr lang="en-GB" sz="2500" dirty="0"/>
              <a:t>This is also sometimes called a ‘slippery slope’ because it captures the </a:t>
            </a:r>
            <a:r>
              <a:rPr lang="en-GB" sz="2500" b="1" dirty="0">
                <a:solidFill>
                  <a:srgbClr val="18A7E0"/>
                </a:solidFill>
              </a:rPr>
              <a:t>feeling of the situation being out of your control</a:t>
            </a:r>
            <a:r>
              <a:rPr lang="en-GB" sz="2500" dirty="0"/>
              <a:t>.</a:t>
            </a:r>
            <a:endParaRPr lang="en-US" sz="1400" dirty="0"/>
          </a:p>
        </p:txBody>
      </p:sp>
    </p:spTree>
    <p:extLst>
      <p:ext uri="{BB962C8B-B14F-4D97-AF65-F5344CB8AC3E}">
        <p14:creationId xmlns:p14="http://schemas.microsoft.com/office/powerpoint/2010/main" val="256583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Title 1">
            <a:extLst>
              <a:ext uri="{FF2B5EF4-FFF2-40B4-BE49-F238E27FC236}">
                <a16:creationId xmlns:a16="http://schemas.microsoft.com/office/drawing/2014/main" id="{630266E5-5831-0E4D-BBA6-D8C17691DB49}"/>
              </a:ext>
            </a:extLst>
          </p:cNvPr>
          <p:cNvSpPr>
            <a:spLocks noGrp="1"/>
          </p:cNvSpPr>
          <p:nvPr>
            <p:ph type="title"/>
          </p:nvPr>
        </p:nvSpPr>
        <p:spPr>
          <a:xfrm>
            <a:off x="442344" y="443496"/>
            <a:ext cx="4803636" cy="1311664"/>
          </a:xfrm>
        </p:spPr>
        <p:txBody>
          <a:bodyPr vert="horz" lIns="91440" tIns="45720" rIns="91440" bIns="45720" rtlCol="0" anchor="ctr">
            <a:normAutofit/>
          </a:bodyPr>
          <a:lstStyle/>
          <a:p>
            <a:r>
              <a:rPr lang="en-US" b="1" dirty="0">
                <a:solidFill>
                  <a:srgbClr val="18A7E0"/>
                </a:solidFill>
                <a:latin typeface="+mn-lt"/>
              </a:rPr>
              <a:t>Activity Two</a:t>
            </a:r>
          </a:p>
        </p:txBody>
      </p:sp>
      <p:sp>
        <p:nvSpPr>
          <p:cNvPr id="13" name="Content Placeholder 2">
            <a:extLst>
              <a:ext uri="{FF2B5EF4-FFF2-40B4-BE49-F238E27FC236}">
                <a16:creationId xmlns:a16="http://schemas.microsoft.com/office/drawing/2014/main" id="{F92E6CE0-6344-DE4A-AF74-2EBC557ABB8F}"/>
              </a:ext>
            </a:extLst>
          </p:cNvPr>
          <p:cNvSpPr txBox="1">
            <a:spLocks/>
          </p:cNvSpPr>
          <p:nvPr/>
        </p:nvSpPr>
        <p:spPr>
          <a:xfrm>
            <a:off x="442345" y="1743464"/>
            <a:ext cx="5245979" cy="3854448"/>
          </a:xfrm>
          <a:prstGeom prst="rect">
            <a:avLst/>
          </a:prstGeom>
        </p:spPr>
        <p:txBody>
          <a:bodyPr vert="horz" lIns="91440" tIns="45720" rIns="91440" bIns="45720" rtlCol="0" anchor="ct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n-US" sz="3200" dirty="0">
                <a:solidFill>
                  <a:srgbClr val="000000"/>
                </a:solidFill>
              </a:rPr>
              <a:t>Organise the key events of the story in order to demonstrate the slippery slope that Rob and Tyrone find themselves on. </a:t>
            </a:r>
          </a:p>
          <a:p>
            <a:pPr marL="0" indent="0">
              <a:lnSpc>
                <a:spcPct val="80000"/>
              </a:lnSpc>
              <a:buNone/>
            </a:pPr>
            <a:endParaRPr lang="en-US" sz="3200" dirty="0">
              <a:solidFill>
                <a:srgbClr val="000000"/>
              </a:solidFill>
            </a:endParaRPr>
          </a:p>
          <a:p>
            <a:pPr marL="0" indent="0">
              <a:lnSpc>
                <a:spcPct val="80000"/>
              </a:lnSpc>
              <a:buNone/>
            </a:pPr>
            <a:r>
              <a:rPr lang="en-US" sz="3200" dirty="0">
                <a:solidFill>
                  <a:srgbClr val="000000"/>
                </a:solidFill>
              </a:rPr>
              <a:t>There are also some blank cards for you to add any other features or of the story that you feel also contributed to the slippery slope</a:t>
            </a:r>
            <a:r>
              <a:rPr lang="en-US" sz="2600" dirty="0">
                <a:solidFill>
                  <a:srgbClr val="000000"/>
                </a:solidFill>
              </a:rPr>
              <a:t>. </a:t>
            </a:r>
          </a:p>
        </p:txBody>
      </p:sp>
      <p:sp>
        <p:nvSpPr>
          <p:cNvPr id="39"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1" name="Picture 10">
            <a:extLst>
              <a:ext uri="{FF2B5EF4-FFF2-40B4-BE49-F238E27FC236}">
                <a16:creationId xmlns:a16="http://schemas.microsoft.com/office/drawing/2014/main" id="{31C62397-0807-CA44-8F2E-307C432193C8}"/>
              </a:ext>
            </a:extLst>
          </p:cNvPr>
          <p:cNvPicPr>
            <a:picLocks noChangeAspect="1"/>
          </p:cNvPicPr>
          <p:nvPr/>
        </p:nvPicPr>
        <p:blipFill>
          <a:blip r:embed="rId4"/>
          <a:srcRect l="20224" r="20224"/>
          <a:stretch/>
        </p:blipFill>
        <p:spPr>
          <a:xfrm>
            <a:off x="6883973" y="749808"/>
            <a:ext cx="5308028" cy="6108192"/>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pic>
        <p:nvPicPr>
          <p:cNvPr id="19" name="Picture 18" descr="A picture containing clock&#10;&#10;Description automatically generated">
            <a:extLst>
              <a:ext uri="{FF2B5EF4-FFF2-40B4-BE49-F238E27FC236}">
                <a16:creationId xmlns:a16="http://schemas.microsoft.com/office/drawing/2014/main" id="{B6B965AA-1DBD-B74B-B038-4716FFE63BB3}"/>
              </a:ext>
            </a:extLst>
          </p:cNvPr>
          <p:cNvPicPr>
            <a:picLocks noChangeAspect="1"/>
          </p:cNvPicPr>
          <p:nvPr/>
        </p:nvPicPr>
        <p:blipFill>
          <a:blip r:embed="rId5"/>
          <a:stretch>
            <a:fillRect/>
          </a:stretch>
        </p:blipFill>
        <p:spPr>
          <a:xfrm>
            <a:off x="-33852" y="6217015"/>
            <a:ext cx="2597326" cy="650461"/>
          </a:xfrm>
          <a:prstGeom prst="rect">
            <a:avLst/>
          </a:prstGeom>
          <a:solidFill>
            <a:schemeClr val="bg1">
              <a:alpha val="29000"/>
            </a:schemeClr>
          </a:solidFill>
        </p:spPr>
      </p:pic>
    </p:spTree>
    <p:extLst>
      <p:ext uri="{BB962C8B-B14F-4D97-AF65-F5344CB8AC3E}">
        <p14:creationId xmlns:p14="http://schemas.microsoft.com/office/powerpoint/2010/main" val="1606021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Graphical user interface&#10;&#10;Description automatically generated">
            <a:extLst>
              <a:ext uri="{FF2B5EF4-FFF2-40B4-BE49-F238E27FC236}">
                <a16:creationId xmlns:a16="http://schemas.microsoft.com/office/drawing/2014/main" id="{31C62397-0807-CA44-8F2E-307C432193C8}"/>
              </a:ext>
            </a:extLst>
          </p:cNvPr>
          <p:cNvPicPr>
            <a:picLocks noChangeAspect="1"/>
          </p:cNvPicPr>
          <p:nvPr/>
        </p:nvPicPr>
        <p:blipFill rotWithShape="1">
          <a:blip r:embed="rId3"/>
          <a:srcRect t="37935" b="820"/>
          <a:stretch/>
        </p:blipFill>
        <p:spPr>
          <a:xfrm>
            <a:off x="0" y="-15929"/>
            <a:ext cx="12192001" cy="4666928"/>
          </a:xfrm>
          <a:prstGeom prst="rect">
            <a:avLst/>
          </a:prstGeom>
        </p:spPr>
      </p:pic>
      <p:pic>
        <p:nvPicPr>
          <p:cNvPr id="25" name="Picture 24">
            <a:extLst>
              <a:ext uri="{FF2B5EF4-FFF2-40B4-BE49-F238E27FC236}">
                <a16:creationId xmlns:a16="http://schemas.microsoft.com/office/drawing/2014/main" id="{EE09A529-E47C-4634-BB98-0A9526C372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51657"/>
          <a:stretch/>
        </p:blipFill>
        <p:spPr>
          <a:xfrm>
            <a:off x="0" y="3542616"/>
            <a:ext cx="12192000" cy="3315384"/>
          </a:xfrm>
          <a:prstGeom prst="rect">
            <a:avLst/>
          </a:prstGeom>
        </p:spPr>
      </p:pic>
      <p:sp>
        <p:nvSpPr>
          <p:cNvPr id="27" name="Oval 26">
            <a:extLst>
              <a:ext uri="{FF2B5EF4-FFF2-40B4-BE49-F238E27FC236}">
                <a16:creationId xmlns:a16="http://schemas.microsoft.com/office/drawing/2014/main" id="{569C1A01-6FB5-43CE-ADCC-936728AC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6267" y="4388303"/>
            <a:ext cx="824089" cy="70298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21262" y="4212055"/>
            <a:ext cx="5021782" cy="702986"/>
          </a:xfrm>
        </p:spPr>
        <p:txBody>
          <a:bodyPr vert="horz" lIns="91440" tIns="45720" rIns="91440" bIns="45720" rtlCol="0" anchor="ctr">
            <a:normAutofit/>
          </a:bodyPr>
          <a:lstStyle/>
          <a:p>
            <a:r>
              <a:rPr lang="en-US" sz="4000" b="1" dirty="0">
                <a:solidFill>
                  <a:srgbClr val="18A7E0"/>
                </a:solidFill>
                <a:latin typeface="+mn-lt"/>
              </a:rPr>
              <a:t>Activity Three</a:t>
            </a:r>
          </a:p>
        </p:txBody>
      </p:sp>
      <p:sp>
        <p:nvSpPr>
          <p:cNvPr id="14" name="Content Placeholder 2">
            <a:extLst>
              <a:ext uri="{FF2B5EF4-FFF2-40B4-BE49-F238E27FC236}">
                <a16:creationId xmlns:a16="http://schemas.microsoft.com/office/drawing/2014/main" id="{042EE463-0B92-5548-8F0D-B4716ADE1AAB}"/>
              </a:ext>
            </a:extLst>
          </p:cNvPr>
          <p:cNvSpPr txBox="1">
            <a:spLocks/>
          </p:cNvSpPr>
          <p:nvPr/>
        </p:nvSpPr>
        <p:spPr>
          <a:xfrm>
            <a:off x="170666" y="4915041"/>
            <a:ext cx="4926411" cy="1771915"/>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rgbClr val="000000"/>
                </a:solidFill>
              </a:rPr>
              <a:t>Choose three moments in the slippery slope sequence that one or both of the boys could gave responded differently.</a:t>
            </a:r>
          </a:p>
          <a:p>
            <a:r>
              <a:rPr lang="en-US" sz="1400" dirty="0">
                <a:solidFill>
                  <a:srgbClr val="000000"/>
                </a:solidFill>
              </a:rPr>
              <a:t>For each moment, you have chosen </a:t>
            </a:r>
          </a:p>
          <a:p>
            <a:pPr lvl="1"/>
            <a:r>
              <a:rPr lang="en-US" sz="1400" dirty="0">
                <a:solidFill>
                  <a:srgbClr val="000000"/>
                </a:solidFill>
              </a:rPr>
              <a:t>Explain what could have happened (both positive and negative outcomes) had Rob and/or Tyrone done things differently. </a:t>
            </a:r>
          </a:p>
          <a:p>
            <a:pPr lvl="1"/>
            <a:r>
              <a:rPr lang="en-US" sz="1400" dirty="0">
                <a:solidFill>
                  <a:srgbClr val="000000"/>
                </a:solidFill>
              </a:rPr>
              <a:t>Any barriers that might have prevent them from acting differently</a:t>
            </a:r>
          </a:p>
        </p:txBody>
      </p:sp>
      <p:sp>
        <p:nvSpPr>
          <p:cNvPr id="15" name="Title 1">
            <a:extLst>
              <a:ext uri="{FF2B5EF4-FFF2-40B4-BE49-F238E27FC236}">
                <a16:creationId xmlns:a16="http://schemas.microsoft.com/office/drawing/2014/main" id="{DFDE1132-B86D-C442-8F57-9EC6783B174A}"/>
              </a:ext>
            </a:extLst>
          </p:cNvPr>
          <p:cNvSpPr txBox="1">
            <a:spLocks/>
          </p:cNvSpPr>
          <p:nvPr/>
        </p:nvSpPr>
        <p:spPr>
          <a:xfrm>
            <a:off x="5264306" y="4295116"/>
            <a:ext cx="6760465" cy="2391840"/>
          </a:xfrm>
          <a:custGeom>
            <a:avLst/>
            <a:gdLst>
              <a:gd name="connsiteX0" fmla="*/ 0 w 6760465"/>
              <a:gd name="connsiteY0" fmla="*/ 0 h 2391840"/>
              <a:gd name="connsiteX1" fmla="*/ 608442 w 6760465"/>
              <a:gd name="connsiteY1" fmla="*/ 0 h 2391840"/>
              <a:gd name="connsiteX2" fmla="*/ 1081674 w 6760465"/>
              <a:gd name="connsiteY2" fmla="*/ 0 h 2391840"/>
              <a:gd name="connsiteX3" fmla="*/ 1892930 w 6760465"/>
              <a:gd name="connsiteY3" fmla="*/ 0 h 2391840"/>
              <a:gd name="connsiteX4" fmla="*/ 2501372 w 6760465"/>
              <a:gd name="connsiteY4" fmla="*/ 0 h 2391840"/>
              <a:gd name="connsiteX5" fmla="*/ 3109814 w 6760465"/>
              <a:gd name="connsiteY5" fmla="*/ 0 h 2391840"/>
              <a:gd name="connsiteX6" fmla="*/ 3921070 w 6760465"/>
              <a:gd name="connsiteY6" fmla="*/ 0 h 2391840"/>
              <a:gd name="connsiteX7" fmla="*/ 4461907 w 6760465"/>
              <a:gd name="connsiteY7" fmla="*/ 0 h 2391840"/>
              <a:gd name="connsiteX8" fmla="*/ 5273163 w 6760465"/>
              <a:gd name="connsiteY8" fmla="*/ 0 h 2391840"/>
              <a:gd name="connsiteX9" fmla="*/ 6084419 w 6760465"/>
              <a:gd name="connsiteY9" fmla="*/ 0 h 2391840"/>
              <a:gd name="connsiteX10" fmla="*/ 6760465 w 6760465"/>
              <a:gd name="connsiteY10" fmla="*/ 0 h 2391840"/>
              <a:gd name="connsiteX11" fmla="*/ 6760465 w 6760465"/>
              <a:gd name="connsiteY11" fmla="*/ 645797 h 2391840"/>
              <a:gd name="connsiteX12" fmla="*/ 6760465 w 6760465"/>
              <a:gd name="connsiteY12" fmla="*/ 1267675 h 2391840"/>
              <a:gd name="connsiteX13" fmla="*/ 6760465 w 6760465"/>
              <a:gd name="connsiteY13" fmla="*/ 1793880 h 2391840"/>
              <a:gd name="connsiteX14" fmla="*/ 6760465 w 6760465"/>
              <a:gd name="connsiteY14" fmla="*/ 2391840 h 2391840"/>
              <a:gd name="connsiteX15" fmla="*/ 6084419 w 6760465"/>
              <a:gd name="connsiteY15" fmla="*/ 2391840 h 2391840"/>
              <a:gd name="connsiteX16" fmla="*/ 5408372 w 6760465"/>
              <a:gd name="connsiteY16" fmla="*/ 2391840 h 2391840"/>
              <a:gd name="connsiteX17" fmla="*/ 4597116 w 6760465"/>
              <a:gd name="connsiteY17" fmla="*/ 2391840 h 2391840"/>
              <a:gd name="connsiteX18" fmla="*/ 3921070 w 6760465"/>
              <a:gd name="connsiteY18" fmla="*/ 2391840 h 2391840"/>
              <a:gd name="connsiteX19" fmla="*/ 3447837 w 6760465"/>
              <a:gd name="connsiteY19" fmla="*/ 2391840 h 2391840"/>
              <a:gd name="connsiteX20" fmla="*/ 2907000 w 6760465"/>
              <a:gd name="connsiteY20" fmla="*/ 2391840 h 2391840"/>
              <a:gd name="connsiteX21" fmla="*/ 2095744 w 6760465"/>
              <a:gd name="connsiteY21" fmla="*/ 2391840 h 2391840"/>
              <a:gd name="connsiteX22" fmla="*/ 1419698 w 6760465"/>
              <a:gd name="connsiteY22" fmla="*/ 2391840 h 2391840"/>
              <a:gd name="connsiteX23" fmla="*/ 878860 w 6760465"/>
              <a:gd name="connsiteY23" fmla="*/ 2391840 h 2391840"/>
              <a:gd name="connsiteX24" fmla="*/ 0 w 6760465"/>
              <a:gd name="connsiteY24" fmla="*/ 2391840 h 2391840"/>
              <a:gd name="connsiteX25" fmla="*/ 0 w 6760465"/>
              <a:gd name="connsiteY25" fmla="*/ 1865635 h 2391840"/>
              <a:gd name="connsiteX26" fmla="*/ 0 w 6760465"/>
              <a:gd name="connsiteY26" fmla="*/ 1339430 h 2391840"/>
              <a:gd name="connsiteX27" fmla="*/ 0 w 6760465"/>
              <a:gd name="connsiteY27" fmla="*/ 717552 h 2391840"/>
              <a:gd name="connsiteX28" fmla="*/ 0 w 6760465"/>
              <a:gd name="connsiteY28" fmla="*/ 0 h 239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60465" h="2391840" extrusionOk="0">
                <a:moveTo>
                  <a:pt x="0" y="0"/>
                </a:moveTo>
                <a:cubicBezTo>
                  <a:pt x="253177" y="20484"/>
                  <a:pt x="307335" y="-19045"/>
                  <a:pt x="608442" y="0"/>
                </a:cubicBezTo>
                <a:cubicBezTo>
                  <a:pt x="909549" y="19045"/>
                  <a:pt x="981424" y="18322"/>
                  <a:pt x="1081674" y="0"/>
                </a:cubicBezTo>
                <a:cubicBezTo>
                  <a:pt x="1181924" y="-18322"/>
                  <a:pt x="1599718" y="-24251"/>
                  <a:pt x="1892930" y="0"/>
                </a:cubicBezTo>
                <a:cubicBezTo>
                  <a:pt x="2186142" y="24251"/>
                  <a:pt x="2253388" y="11656"/>
                  <a:pt x="2501372" y="0"/>
                </a:cubicBezTo>
                <a:cubicBezTo>
                  <a:pt x="2749356" y="-11656"/>
                  <a:pt x="2907621" y="-4249"/>
                  <a:pt x="3109814" y="0"/>
                </a:cubicBezTo>
                <a:cubicBezTo>
                  <a:pt x="3312007" y="4249"/>
                  <a:pt x="3687317" y="16227"/>
                  <a:pt x="3921070" y="0"/>
                </a:cubicBezTo>
                <a:cubicBezTo>
                  <a:pt x="4154823" y="-16227"/>
                  <a:pt x="4336782" y="-21113"/>
                  <a:pt x="4461907" y="0"/>
                </a:cubicBezTo>
                <a:cubicBezTo>
                  <a:pt x="4587032" y="21113"/>
                  <a:pt x="5108623" y="1018"/>
                  <a:pt x="5273163" y="0"/>
                </a:cubicBezTo>
                <a:cubicBezTo>
                  <a:pt x="5437703" y="-1018"/>
                  <a:pt x="5767327" y="15061"/>
                  <a:pt x="6084419" y="0"/>
                </a:cubicBezTo>
                <a:cubicBezTo>
                  <a:pt x="6401511" y="-15061"/>
                  <a:pt x="6502629" y="481"/>
                  <a:pt x="6760465" y="0"/>
                </a:cubicBezTo>
                <a:cubicBezTo>
                  <a:pt x="6780352" y="278197"/>
                  <a:pt x="6748498" y="448189"/>
                  <a:pt x="6760465" y="645797"/>
                </a:cubicBezTo>
                <a:cubicBezTo>
                  <a:pt x="6772432" y="843405"/>
                  <a:pt x="6767555" y="1129586"/>
                  <a:pt x="6760465" y="1267675"/>
                </a:cubicBezTo>
                <a:cubicBezTo>
                  <a:pt x="6753375" y="1405764"/>
                  <a:pt x="6751187" y="1685108"/>
                  <a:pt x="6760465" y="1793880"/>
                </a:cubicBezTo>
                <a:cubicBezTo>
                  <a:pt x="6769743" y="1902652"/>
                  <a:pt x="6740252" y="2130536"/>
                  <a:pt x="6760465" y="2391840"/>
                </a:cubicBezTo>
                <a:cubicBezTo>
                  <a:pt x="6485833" y="2422915"/>
                  <a:pt x="6282274" y="2415676"/>
                  <a:pt x="6084419" y="2391840"/>
                </a:cubicBezTo>
                <a:cubicBezTo>
                  <a:pt x="5886564" y="2368004"/>
                  <a:pt x="5569667" y="2415630"/>
                  <a:pt x="5408372" y="2391840"/>
                </a:cubicBezTo>
                <a:cubicBezTo>
                  <a:pt x="5247077" y="2368050"/>
                  <a:pt x="4940938" y="2428070"/>
                  <a:pt x="4597116" y="2391840"/>
                </a:cubicBezTo>
                <a:cubicBezTo>
                  <a:pt x="4253294" y="2355610"/>
                  <a:pt x="4216965" y="2389153"/>
                  <a:pt x="3921070" y="2391840"/>
                </a:cubicBezTo>
                <a:cubicBezTo>
                  <a:pt x="3625175" y="2394527"/>
                  <a:pt x="3575542" y="2400638"/>
                  <a:pt x="3447837" y="2391840"/>
                </a:cubicBezTo>
                <a:cubicBezTo>
                  <a:pt x="3320132" y="2383042"/>
                  <a:pt x="3119767" y="2366927"/>
                  <a:pt x="2907000" y="2391840"/>
                </a:cubicBezTo>
                <a:cubicBezTo>
                  <a:pt x="2694233" y="2416753"/>
                  <a:pt x="2469178" y="2414248"/>
                  <a:pt x="2095744" y="2391840"/>
                </a:cubicBezTo>
                <a:cubicBezTo>
                  <a:pt x="1722310" y="2369432"/>
                  <a:pt x="1646832" y="2398783"/>
                  <a:pt x="1419698" y="2391840"/>
                </a:cubicBezTo>
                <a:cubicBezTo>
                  <a:pt x="1192564" y="2384897"/>
                  <a:pt x="1078500" y="2410853"/>
                  <a:pt x="878860" y="2391840"/>
                </a:cubicBezTo>
                <a:cubicBezTo>
                  <a:pt x="679220" y="2372827"/>
                  <a:pt x="420799" y="2421335"/>
                  <a:pt x="0" y="2391840"/>
                </a:cubicBezTo>
                <a:cubicBezTo>
                  <a:pt x="13769" y="2241027"/>
                  <a:pt x="6123" y="2006874"/>
                  <a:pt x="0" y="1865635"/>
                </a:cubicBezTo>
                <a:cubicBezTo>
                  <a:pt x="-6123" y="1724397"/>
                  <a:pt x="23596" y="1527319"/>
                  <a:pt x="0" y="1339430"/>
                </a:cubicBezTo>
                <a:cubicBezTo>
                  <a:pt x="-23596" y="1151542"/>
                  <a:pt x="28307" y="958122"/>
                  <a:pt x="0" y="717552"/>
                </a:cubicBezTo>
                <a:cubicBezTo>
                  <a:pt x="-28307" y="476982"/>
                  <a:pt x="17424" y="296338"/>
                  <a:pt x="0" y="0"/>
                </a:cubicBezTo>
                <a:close/>
              </a:path>
            </a:pathLst>
          </a:custGeom>
          <a:noFill/>
          <a:ln>
            <a:solidFill>
              <a:srgbClr val="18A7E0">
                <a:alpha val="0"/>
              </a:srgbClr>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GB" sz="1800" b="1" dirty="0">
                <a:solidFill>
                  <a:srgbClr val="18A7E0"/>
                </a:solidFill>
                <a:latin typeface="+mn-lt"/>
              </a:rPr>
              <a:t>Model Answer: </a:t>
            </a:r>
            <a:r>
              <a:rPr lang="en-GB" sz="1800" i="1" dirty="0"/>
              <a:t>When Paul gives them ways to ‘fit in’ with the group of older people, Rob and Tyrone could have responded in a number of ways. They could have told Paul that they didn’t want to hang out with older people but this could feel hard to achieve because they might have felt unsure of how Paul would react, especially as he might feel entitled to thanks instead. Rob was less confident so if he told a trusted adult who they were spending time with and what they were doing then this might have a positive outcome because the adults would recognise that there was something unusual about this and be able </a:t>
            </a:r>
            <a:r>
              <a:rPr lang="en-GB" sz="1800" i="1"/>
              <a:t>to help.</a:t>
            </a:r>
            <a:endParaRPr lang="en-GB" sz="1800" dirty="0"/>
          </a:p>
        </p:txBody>
      </p:sp>
      <p:pic>
        <p:nvPicPr>
          <p:cNvPr id="10" name="Picture 9" descr="A picture containing clock&#10;&#10;Description automatically generated">
            <a:extLst>
              <a:ext uri="{FF2B5EF4-FFF2-40B4-BE49-F238E27FC236}">
                <a16:creationId xmlns:a16="http://schemas.microsoft.com/office/drawing/2014/main" id="{5A3382B5-8C69-E141-A619-7ACE6F85E10B}"/>
              </a:ext>
            </a:extLst>
          </p:cNvPr>
          <p:cNvPicPr>
            <a:picLocks noChangeAspect="1"/>
          </p:cNvPicPr>
          <p:nvPr/>
        </p:nvPicPr>
        <p:blipFill>
          <a:blip r:embed="rId5"/>
          <a:stretch>
            <a:fillRect/>
          </a:stretch>
        </p:blipFill>
        <p:spPr>
          <a:xfrm>
            <a:off x="9594674" y="-15929"/>
            <a:ext cx="2597326" cy="650461"/>
          </a:xfrm>
          <a:prstGeom prst="rect">
            <a:avLst/>
          </a:prstGeom>
          <a:solidFill>
            <a:schemeClr val="bg1">
              <a:alpha val="29000"/>
            </a:schemeClr>
          </a:solidFill>
        </p:spPr>
      </p:pic>
    </p:spTree>
    <p:extLst>
      <p:ext uri="{BB962C8B-B14F-4D97-AF65-F5344CB8AC3E}">
        <p14:creationId xmlns:p14="http://schemas.microsoft.com/office/powerpoint/2010/main" val="34446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129F4FEF-3F4E-4042-8E6D-C24E201FB3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EAABAE54-DB35-214C-BB35-FB23BB41DE44}"/>
              </a:ext>
            </a:extLst>
          </p:cNvPr>
          <p:cNvPicPr>
            <a:picLocks noGrp="1" noChangeAspect="1"/>
          </p:cNvPicPr>
          <p:nvPr>
            <p:ph idx="1"/>
          </p:nvPr>
        </p:nvPicPr>
        <p:blipFill rotWithShape="1">
          <a:blip r:embed="rId3"/>
          <a:srcRect l="16289" r="1423" b="3"/>
          <a:stretch/>
        </p:blipFill>
        <p:spPr>
          <a:xfrm>
            <a:off x="20" y="1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pic>
        <p:nvPicPr>
          <p:cNvPr id="20" name="Content Placeholder 4" descr="Graphical user interface&#10;&#10;Description automatically generated">
            <a:extLst>
              <a:ext uri="{FF2B5EF4-FFF2-40B4-BE49-F238E27FC236}">
                <a16:creationId xmlns:a16="http://schemas.microsoft.com/office/drawing/2014/main" id="{EE571782-FB6D-B64E-AE0C-72ED82297F8C}"/>
              </a:ext>
            </a:extLst>
          </p:cNvPr>
          <p:cNvPicPr>
            <a:picLocks noChangeAspect="1"/>
          </p:cNvPicPr>
          <p:nvPr/>
        </p:nvPicPr>
        <p:blipFill rotWithShape="1">
          <a:blip r:embed="rId4"/>
          <a:srcRect t="13868" r="-2" b="10666"/>
          <a:stretch/>
        </p:blipFill>
        <p:spPr>
          <a:xfrm>
            <a:off x="532559" y="4360754"/>
            <a:ext cx="5414116" cy="2553582"/>
          </a:xfrm>
          <a:custGeom>
            <a:avLst/>
            <a:gdLst/>
            <a:ahLst/>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pic>
      <p:sp>
        <p:nvSpPr>
          <p:cNvPr id="21" name="Content Placeholder 2">
            <a:extLst>
              <a:ext uri="{FF2B5EF4-FFF2-40B4-BE49-F238E27FC236}">
                <a16:creationId xmlns:a16="http://schemas.microsoft.com/office/drawing/2014/main" id="{A5D99125-D70F-DB45-8406-F6086EF6F0BC}"/>
              </a:ext>
            </a:extLst>
          </p:cNvPr>
          <p:cNvSpPr txBox="1">
            <a:spLocks/>
          </p:cNvSpPr>
          <p:nvPr/>
        </p:nvSpPr>
        <p:spPr>
          <a:xfrm>
            <a:off x="6083836" y="1"/>
            <a:ext cx="6105116" cy="685799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spcAft>
                <a:spcPts val="600"/>
              </a:spcAft>
            </a:pPr>
            <a:r>
              <a:rPr lang="en-US" sz="2200" b="1" dirty="0">
                <a:solidFill>
                  <a:srgbClr val="18A7E0"/>
                </a:solidFill>
              </a:rPr>
              <a:t>We all have a responsibility to look out for one another and to raise a concern if we think somebody might be being exploited. </a:t>
            </a:r>
          </a:p>
          <a:p>
            <a:pPr>
              <a:lnSpc>
                <a:spcPct val="80000"/>
              </a:lnSpc>
              <a:spcAft>
                <a:spcPts val="600"/>
              </a:spcAft>
            </a:pPr>
            <a:endParaRPr lang="en-US" sz="2200" dirty="0">
              <a:solidFill>
                <a:srgbClr val="000000"/>
              </a:solidFill>
            </a:endParaRPr>
          </a:p>
          <a:p>
            <a:pPr>
              <a:lnSpc>
                <a:spcPct val="80000"/>
              </a:lnSpc>
              <a:spcAft>
                <a:spcPts val="600"/>
              </a:spcAft>
            </a:pPr>
            <a:r>
              <a:rPr lang="en-US" sz="2200" dirty="0">
                <a:solidFill>
                  <a:srgbClr val="000000"/>
                </a:solidFill>
              </a:rPr>
              <a:t>All </a:t>
            </a:r>
            <a:r>
              <a:rPr lang="en-US" sz="2200" b="1" dirty="0">
                <a:solidFill>
                  <a:srgbClr val="18A7E0"/>
                </a:solidFill>
              </a:rPr>
              <a:t>teachers and adults </a:t>
            </a:r>
            <a:r>
              <a:rPr lang="en-US" sz="2200" dirty="0">
                <a:solidFill>
                  <a:srgbClr val="000000"/>
                </a:solidFill>
              </a:rPr>
              <a:t>in a school will be taught what the signs of exploitation are and they </a:t>
            </a:r>
            <a:r>
              <a:rPr lang="en-US" sz="2200" b="1" dirty="0">
                <a:solidFill>
                  <a:srgbClr val="18A7E0"/>
                </a:solidFill>
              </a:rPr>
              <a:t>have a responsibility to look out for these signs</a:t>
            </a:r>
            <a:r>
              <a:rPr lang="en-US" sz="2200" dirty="0">
                <a:solidFill>
                  <a:srgbClr val="000000"/>
                </a:solidFill>
              </a:rPr>
              <a:t>. </a:t>
            </a:r>
          </a:p>
          <a:p>
            <a:pPr>
              <a:lnSpc>
                <a:spcPct val="80000"/>
              </a:lnSpc>
              <a:spcAft>
                <a:spcPts val="600"/>
              </a:spcAft>
            </a:pPr>
            <a:endParaRPr lang="en-US" sz="2200" dirty="0">
              <a:solidFill>
                <a:srgbClr val="000000"/>
              </a:solidFill>
            </a:endParaRPr>
          </a:p>
          <a:p>
            <a:pPr>
              <a:lnSpc>
                <a:spcPct val="80000"/>
              </a:lnSpc>
              <a:spcAft>
                <a:spcPts val="600"/>
              </a:spcAft>
            </a:pPr>
            <a:r>
              <a:rPr lang="en-US" sz="2200" b="1" dirty="0">
                <a:solidFill>
                  <a:srgbClr val="18A7E0"/>
                </a:solidFill>
              </a:rPr>
              <a:t>It is important that you know what they are too</a:t>
            </a:r>
            <a:r>
              <a:rPr lang="en-US" sz="2200" dirty="0">
                <a:solidFill>
                  <a:srgbClr val="000000"/>
                </a:solidFill>
              </a:rPr>
              <a:t>, because it might be you that first notices a change in </a:t>
            </a:r>
            <a:r>
              <a:rPr lang="en-US" sz="2200" dirty="0" err="1">
                <a:solidFill>
                  <a:srgbClr val="000000"/>
                </a:solidFill>
              </a:rPr>
              <a:t>behaviour</a:t>
            </a:r>
            <a:r>
              <a:rPr lang="en-US" sz="2200" dirty="0">
                <a:solidFill>
                  <a:srgbClr val="000000"/>
                </a:solidFill>
              </a:rPr>
              <a:t> from your friend or peer. </a:t>
            </a:r>
          </a:p>
          <a:p>
            <a:pPr>
              <a:lnSpc>
                <a:spcPct val="80000"/>
              </a:lnSpc>
              <a:spcAft>
                <a:spcPts val="600"/>
              </a:spcAft>
            </a:pPr>
            <a:endParaRPr lang="en-US" sz="2200" dirty="0">
              <a:solidFill>
                <a:srgbClr val="000000"/>
              </a:solidFill>
            </a:endParaRPr>
          </a:p>
          <a:p>
            <a:pPr>
              <a:lnSpc>
                <a:spcPct val="80000"/>
              </a:lnSpc>
              <a:spcAft>
                <a:spcPts val="600"/>
              </a:spcAft>
            </a:pPr>
            <a:r>
              <a:rPr lang="en-GB" sz="2200" dirty="0">
                <a:solidFill>
                  <a:srgbClr val="000000"/>
                </a:solidFill>
              </a:rPr>
              <a:t>It might sometimes feel a bit strange to report a concern about someone, especially if you do not know them. You might feel worried about it, you might not be sure if there is a problem or not and it can be difficult to know whether you should say something. You might also lack confidence in knowing who you could talk to.</a:t>
            </a:r>
            <a:endParaRPr lang="en-US" sz="2200" dirty="0">
              <a:solidFill>
                <a:srgbClr val="000000"/>
              </a:solidFill>
            </a:endParaRPr>
          </a:p>
        </p:txBody>
      </p:sp>
    </p:spTree>
    <p:extLst>
      <p:ext uri="{BB962C8B-B14F-4D97-AF65-F5344CB8AC3E}">
        <p14:creationId xmlns:p14="http://schemas.microsoft.com/office/powerpoint/2010/main" val="978330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4514" r="4514"/>
          <a:stretch/>
        </p:blipFill>
        <p:spPr>
          <a:xfrm>
            <a:off x="6083786" y="-168316"/>
            <a:ext cx="6261330" cy="3932313"/>
          </a:xfrm>
          <a:prstGeom prst="rect">
            <a:avLst/>
          </a:prstGeom>
          <a:effectLst>
            <a:softEdge rad="533400"/>
          </a:effectLst>
        </p:spPr>
      </p:pic>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4"/>
          <a:srcRect l="8160" r="8160"/>
          <a:stretch/>
        </p:blipFill>
        <p:spPr>
          <a:xfrm>
            <a:off x="5956389" y="2761488"/>
            <a:ext cx="6087008" cy="4096512"/>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7483" y="263536"/>
            <a:ext cx="4087844" cy="1211579"/>
          </a:xfrm>
        </p:spPr>
        <p:txBody>
          <a:bodyPr vert="horz" lIns="91440" tIns="45720" rIns="91440" bIns="45720" rtlCol="0">
            <a:normAutofit/>
          </a:bodyPr>
          <a:lstStyle/>
          <a:p>
            <a:r>
              <a:rPr lang="en-US" sz="4000" b="1" dirty="0">
                <a:solidFill>
                  <a:srgbClr val="18A7E0"/>
                </a:solidFill>
                <a:latin typeface="+mn-lt"/>
              </a:rPr>
              <a:t>Activity Four</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1335024"/>
            <a:ext cx="5868517" cy="5259440"/>
          </a:xfrm>
        </p:spPr>
        <p:txBody>
          <a:bodyPr vert="horz" lIns="91440" tIns="45720" rIns="91440" bIns="45720" rtlCol="0" anchor="ctr">
            <a:normAutofit fontScale="70000" lnSpcReduction="20000"/>
          </a:bodyPr>
          <a:lstStyle/>
          <a:p>
            <a:r>
              <a:rPr lang="en-GB" dirty="0"/>
              <a:t>Look at the handout ‘</a:t>
            </a:r>
            <a:r>
              <a:rPr lang="en-GB" b="1" dirty="0">
                <a:solidFill>
                  <a:srgbClr val="18A7E0"/>
                </a:solidFill>
              </a:rPr>
              <a:t>Signs of Exploitation</a:t>
            </a:r>
            <a:r>
              <a:rPr lang="en-GB" dirty="0"/>
              <a:t>’. For each of the signs, decide whether you think that individually they would be a cause for concern. Identify this on the handout.</a:t>
            </a:r>
          </a:p>
          <a:p>
            <a:endParaRPr lang="en-GB" dirty="0"/>
          </a:p>
          <a:p>
            <a:r>
              <a:rPr lang="en-GB" dirty="0"/>
              <a:t>We will now read through four different scenarios. Decide in each case whether you should report a concern to a trusted adult. What are your reasons for this?</a:t>
            </a:r>
          </a:p>
          <a:p>
            <a:endParaRPr lang="en-GB" dirty="0"/>
          </a:p>
          <a:p>
            <a:r>
              <a:rPr lang="en-GB" dirty="0">
                <a:solidFill>
                  <a:srgbClr val="FF0000"/>
                </a:solidFill>
              </a:rPr>
              <a:t>R</a:t>
            </a:r>
            <a:r>
              <a:rPr lang="en-GB" dirty="0">
                <a:solidFill>
                  <a:srgbClr val="FF9300"/>
                </a:solidFill>
              </a:rPr>
              <a:t>A</a:t>
            </a:r>
            <a:r>
              <a:rPr lang="en-GB" dirty="0">
                <a:solidFill>
                  <a:srgbClr val="00B050"/>
                </a:solidFill>
              </a:rPr>
              <a:t>G</a:t>
            </a:r>
            <a:r>
              <a:rPr lang="en-GB" dirty="0"/>
              <a:t> each scenario on the sheet</a:t>
            </a:r>
          </a:p>
          <a:p>
            <a:pPr lvl="1"/>
            <a:r>
              <a:rPr lang="en-GB" dirty="0">
                <a:solidFill>
                  <a:srgbClr val="FF0000"/>
                </a:solidFill>
              </a:rPr>
              <a:t>Red </a:t>
            </a:r>
            <a:r>
              <a:rPr lang="en-GB" dirty="0"/>
              <a:t>– very concerning </a:t>
            </a:r>
          </a:p>
          <a:p>
            <a:pPr lvl="1"/>
            <a:r>
              <a:rPr lang="en-GB" dirty="0">
                <a:solidFill>
                  <a:srgbClr val="FF9300"/>
                </a:solidFill>
              </a:rPr>
              <a:t>Amber</a:t>
            </a:r>
            <a:r>
              <a:rPr lang="en-GB" dirty="0"/>
              <a:t> – somewhat concerning </a:t>
            </a:r>
          </a:p>
          <a:p>
            <a:pPr lvl="1"/>
            <a:r>
              <a:rPr lang="en-GB" dirty="0">
                <a:solidFill>
                  <a:srgbClr val="00B050"/>
                </a:solidFill>
              </a:rPr>
              <a:t>Green</a:t>
            </a:r>
            <a:r>
              <a:rPr lang="en-GB" dirty="0"/>
              <a:t> – not a concern</a:t>
            </a:r>
          </a:p>
          <a:p>
            <a:pPr lvl="1"/>
            <a:endParaRPr lang="en-GB" dirty="0"/>
          </a:p>
          <a:p>
            <a:r>
              <a:rPr lang="en-GB" dirty="0"/>
              <a:t>Now go back to the ‘</a:t>
            </a:r>
            <a:r>
              <a:rPr lang="en-GB" b="1" dirty="0">
                <a:solidFill>
                  <a:srgbClr val="18A7E0"/>
                </a:solidFill>
              </a:rPr>
              <a:t>Signs of Exploitation</a:t>
            </a:r>
            <a:r>
              <a:rPr lang="en-GB" b="1" dirty="0"/>
              <a:t>’ </a:t>
            </a:r>
            <a:r>
              <a:rPr lang="en-GB" dirty="0"/>
              <a:t>grid and review your answers, having thought about possible scenarios are there any signs that you think it would be better to report just in case? </a:t>
            </a:r>
          </a:p>
        </p:txBody>
      </p:sp>
      <p:pic>
        <p:nvPicPr>
          <p:cNvPr id="8" name="Picture 7" descr="A picture containing clock&#10;&#10;Description automatically generated">
            <a:extLst>
              <a:ext uri="{FF2B5EF4-FFF2-40B4-BE49-F238E27FC236}">
                <a16:creationId xmlns:a16="http://schemas.microsoft.com/office/drawing/2014/main" id="{4DDFCFD8-C983-F74E-A08E-B75872DF2B55}"/>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29000"/>
            </a:schemeClr>
          </a:solidFill>
        </p:spPr>
      </p:pic>
    </p:spTree>
    <p:extLst>
      <p:ext uri="{BB962C8B-B14F-4D97-AF65-F5344CB8AC3E}">
        <p14:creationId xmlns:p14="http://schemas.microsoft.com/office/powerpoint/2010/main" val="205297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5230715-AEB0-4BB2-9504-876CDC42825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D9802E5-1941-4073-818F-6B1F9ADDE65F}">
  <ds:schemaRefs>
    <ds:schemaRef ds:uri="http://schemas.microsoft.com/sharepoint/v3/contenttype/forms"/>
  </ds:schemaRefs>
</ds:datastoreItem>
</file>

<file path=customXml/itemProps3.xml><?xml version="1.0" encoding="utf-8"?>
<ds:datastoreItem xmlns:ds="http://schemas.openxmlformats.org/officeDocument/2006/customXml" ds:itemID="{D9BFFA07-0509-4428-9913-EF569E580F62}"/>
</file>

<file path=docProps/app.xml><?xml version="1.0" encoding="utf-8"?>
<Properties xmlns="http://schemas.openxmlformats.org/officeDocument/2006/extended-properties" xmlns:vt="http://schemas.openxmlformats.org/officeDocument/2006/docPropsVTypes">
  <TotalTime>439</TotalTime>
  <Words>1225</Words>
  <Application>Microsoft Office PowerPoint</Application>
  <PresentationFormat>Widescreen</PresentationFormat>
  <Paragraphs>95</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Exploitation Rob and Tyrone – Lesson Two</vt:lpstr>
      <vt:lpstr>Learning Aims</vt:lpstr>
      <vt:lpstr>Supporting You</vt:lpstr>
      <vt:lpstr>Activity One</vt:lpstr>
      <vt:lpstr>PowerPoint Presentation</vt:lpstr>
      <vt:lpstr>Activity Two</vt:lpstr>
      <vt:lpstr>Activity Three</vt:lpstr>
      <vt:lpstr>PowerPoint Presentation</vt:lpstr>
      <vt:lpstr>Activity Four</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Exploitation Rob and Tyrone – Lesson One</dc:title>
  <dc:creator>Elaine Halls</dc:creator>
  <cp:lastModifiedBy>Chloe Purcell</cp:lastModifiedBy>
  <cp:revision>10</cp:revision>
  <dcterms:created xsi:type="dcterms:W3CDTF">2020-11-01T09:18:23Z</dcterms:created>
  <dcterms:modified xsi:type="dcterms:W3CDTF">2020-11-12T08:45:27Z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